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notesMasterIdLst>
    <p:notesMasterId r:id="rId12"/>
  </p:notesMasterIdLst>
  <p:sldIdLst>
    <p:sldId id="256" r:id="rId2"/>
    <p:sldId id="257" r:id="rId3"/>
    <p:sldId id="258" r:id="rId4"/>
    <p:sldId id="264" r:id="rId5"/>
    <p:sldId id="259" r:id="rId6"/>
    <p:sldId id="265" r:id="rId7"/>
    <p:sldId id="266" r:id="rId8"/>
    <p:sldId id="261" r:id="rId9"/>
    <p:sldId id="262" r:id="rId10"/>
    <p:sldId id="263" r:id="rId11"/>
  </p:sldIdLst>
  <p:sldSz cx="18288000" cy="10287000"/>
  <p:notesSz cx="6858000" cy="9144000"/>
  <p:embeddedFontLst>
    <p:embeddedFont>
      <p:font typeface="Glacial Indifference" panose="020B0604020202020204" charset="0"/>
      <p:regular r:id="rId13"/>
    </p:embeddedFont>
    <p:embeddedFont>
      <p:font typeface="Glacial Indifference Bold" panose="020B0604020202020204" charset="0"/>
      <p:regular r:id="rId14"/>
    </p:embeddedFont>
    <p:embeddedFont>
      <p:font typeface="Open Sans Bold" panose="020B0604020202020204" charset="0"/>
      <p:regular r:id="rId15"/>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87097" autoAdjust="0"/>
  </p:normalViewPr>
  <p:slideViewPr>
    <p:cSldViewPr>
      <p:cViewPr varScale="1">
        <p:scale>
          <a:sx n="56" d="100"/>
          <a:sy n="56" d="100"/>
        </p:scale>
        <p:origin x="610" y="43"/>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font" Target="fonts/font3.fnt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60223DA-5436-483F-B20C-5686BE147916}" type="datetimeFigureOut">
              <a:rPr lang="en-US" smtClean="0"/>
              <a:t>5/9/2025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E243EB9-51D6-4574-AB12-E584B9F36310}" type="slidenum">
              <a:rPr lang="en-US" smtClean="0"/>
              <a:t>‹#›</a:t>
            </a:fld>
            <a:endParaRPr lang="en-US"/>
          </a:p>
        </p:txBody>
      </p:sp>
    </p:spTree>
    <p:extLst>
      <p:ext uri="{BB962C8B-B14F-4D97-AF65-F5344CB8AC3E}">
        <p14:creationId xmlns:p14="http://schemas.microsoft.com/office/powerpoint/2010/main" val="253181640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walks through the handout- be brief, just go give a sense as to the ease of registering, no need to remember as they will get a handout</a:t>
            </a:r>
          </a:p>
        </p:txBody>
      </p:sp>
      <p:sp>
        <p:nvSpPr>
          <p:cNvPr id="4" name="Slide Number Placeholder 3"/>
          <p:cNvSpPr>
            <a:spLocks noGrp="1"/>
          </p:cNvSpPr>
          <p:nvPr>
            <p:ph type="sldNum" sz="quarter" idx="5"/>
          </p:nvPr>
        </p:nvSpPr>
        <p:spPr/>
        <p:txBody>
          <a:bodyPr/>
          <a:lstStyle/>
          <a:p>
            <a:fld id="{0E243EB9-51D6-4574-AB12-E584B9F36310}" type="slidenum">
              <a:rPr lang="en-US" smtClean="0"/>
              <a:t>3</a:t>
            </a:fld>
            <a:endParaRPr lang="en-US"/>
          </a:p>
        </p:txBody>
      </p:sp>
    </p:spTree>
    <p:extLst>
      <p:ext uri="{BB962C8B-B14F-4D97-AF65-F5344CB8AC3E}">
        <p14:creationId xmlns:p14="http://schemas.microsoft.com/office/powerpoint/2010/main" val="3744078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are the titles of all 4 curriculums. For those starting with NC, this is all they need to search for. No need to search for each theme.</a:t>
            </a:r>
          </a:p>
          <a:p>
            <a:endParaRPr lang="en-US" dirty="0"/>
          </a:p>
          <a:p>
            <a:r>
              <a:rPr lang="en-US" dirty="0"/>
              <a:t>Note*if someone started with old curriculum and just need to take some themes as part of the crosswalk, they would not use curriculums. They would need to search for the theme they need and register as we do now. </a:t>
            </a:r>
          </a:p>
        </p:txBody>
      </p:sp>
      <p:sp>
        <p:nvSpPr>
          <p:cNvPr id="4" name="Slide Number Placeholder 3"/>
          <p:cNvSpPr>
            <a:spLocks noGrp="1"/>
          </p:cNvSpPr>
          <p:nvPr>
            <p:ph type="sldNum" sz="quarter" idx="5"/>
          </p:nvPr>
        </p:nvSpPr>
        <p:spPr/>
        <p:txBody>
          <a:bodyPr/>
          <a:lstStyle/>
          <a:p>
            <a:fld id="{0E243EB9-51D6-4574-AB12-E584B9F36310}" type="slidenum">
              <a:rPr lang="en-US" smtClean="0"/>
              <a:t>4</a:t>
            </a:fld>
            <a:endParaRPr lang="en-US"/>
          </a:p>
        </p:txBody>
      </p:sp>
    </p:spTree>
    <p:extLst>
      <p:ext uri="{BB962C8B-B14F-4D97-AF65-F5344CB8AC3E}">
        <p14:creationId xmlns:p14="http://schemas.microsoft.com/office/powerpoint/2010/main" val="1348860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Demo of handout…….be brief</a:t>
            </a:r>
          </a:p>
        </p:txBody>
      </p:sp>
      <p:sp>
        <p:nvSpPr>
          <p:cNvPr id="4" name="Slide Number Placeholder 3"/>
          <p:cNvSpPr>
            <a:spLocks noGrp="1"/>
          </p:cNvSpPr>
          <p:nvPr>
            <p:ph type="sldNum" sz="quarter" idx="5"/>
          </p:nvPr>
        </p:nvSpPr>
        <p:spPr/>
        <p:txBody>
          <a:bodyPr/>
          <a:lstStyle/>
          <a:p>
            <a:fld id="{0E243EB9-51D6-4574-AB12-E584B9F36310}" type="slidenum">
              <a:rPr lang="en-US" smtClean="0"/>
              <a:t>5</a:t>
            </a:fld>
            <a:endParaRPr lang="en-US"/>
          </a:p>
        </p:txBody>
      </p:sp>
    </p:spTree>
    <p:extLst>
      <p:ext uri="{BB962C8B-B14F-4D97-AF65-F5344CB8AC3E}">
        <p14:creationId xmlns:p14="http://schemas.microsoft.com/office/powerpoint/2010/main" val="21539215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Snapshot of what a curriculum looks like on a transcript.</a:t>
            </a:r>
          </a:p>
          <a:p>
            <a:r>
              <a:rPr lang="en-US" dirty="0"/>
              <a:t>-Welcome and Introduction tab on top when opened would show the pre-req Welcome and Orientation video as well as the form to sign up to have handouts mailed.</a:t>
            </a:r>
          </a:p>
          <a:p>
            <a:r>
              <a:rPr lang="en-US" dirty="0"/>
              <a:t>-Required trainings shows which of those themes are required depending on license type</a:t>
            </a:r>
          </a:p>
        </p:txBody>
      </p:sp>
      <p:sp>
        <p:nvSpPr>
          <p:cNvPr id="4" name="Slide Number Placeholder 3"/>
          <p:cNvSpPr>
            <a:spLocks noGrp="1"/>
          </p:cNvSpPr>
          <p:nvPr>
            <p:ph type="sldNum" sz="quarter" idx="5"/>
          </p:nvPr>
        </p:nvSpPr>
        <p:spPr/>
        <p:txBody>
          <a:bodyPr/>
          <a:lstStyle/>
          <a:p>
            <a:fld id="{0E243EB9-51D6-4574-AB12-E584B9F36310}" type="slidenum">
              <a:rPr lang="en-US" smtClean="0"/>
              <a:t>6</a:t>
            </a:fld>
            <a:endParaRPr lang="en-US"/>
          </a:p>
        </p:txBody>
      </p:sp>
    </p:spTree>
    <p:extLst>
      <p:ext uri="{BB962C8B-B14F-4D97-AF65-F5344CB8AC3E}">
        <p14:creationId xmlns:p14="http://schemas.microsoft.com/office/powerpoint/2010/main" val="1439576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Under Required Trainings are Optional Trainings, or electives. This is where they choose themes to complete the number of training hours they need depending on license type. </a:t>
            </a:r>
          </a:p>
        </p:txBody>
      </p:sp>
      <p:sp>
        <p:nvSpPr>
          <p:cNvPr id="4" name="Slide Number Placeholder 3"/>
          <p:cNvSpPr>
            <a:spLocks noGrp="1"/>
          </p:cNvSpPr>
          <p:nvPr>
            <p:ph type="sldNum" sz="quarter" idx="5"/>
          </p:nvPr>
        </p:nvSpPr>
        <p:spPr/>
        <p:txBody>
          <a:bodyPr/>
          <a:lstStyle/>
          <a:p>
            <a:fld id="{0E243EB9-51D6-4574-AB12-E584B9F36310}" type="slidenum">
              <a:rPr lang="en-US" smtClean="0"/>
              <a:t>7</a:t>
            </a:fld>
            <a:endParaRPr lang="en-US"/>
          </a:p>
        </p:txBody>
      </p:sp>
    </p:spTree>
    <p:extLst>
      <p:ext uri="{BB962C8B-B14F-4D97-AF65-F5344CB8AC3E}">
        <p14:creationId xmlns:p14="http://schemas.microsoft.com/office/powerpoint/2010/main" val="3332783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handout</a:t>
            </a:r>
          </a:p>
        </p:txBody>
      </p:sp>
      <p:sp>
        <p:nvSpPr>
          <p:cNvPr id="4" name="Slide Number Placeholder 3"/>
          <p:cNvSpPr>
            <a:spLocks noGrp="1"/>
          </p:cNvSpPr>
          <p:nvPr>
            <p:ph type="sldNum" sz="quarter" idx="5"/>
          </p:nvPr>
        </p:nvSpPr>
        <p:spPr/>
        <p:txBody>
          <a:bodyPr/>
          <a:lstStyle/>
          <a:p>
            <a:fld id="{0E243EB9-51D6-4574-AB12-E584B9F36310}" type="slidenum">
              <a:rPr lang="en-US" smtClean="0"/>
              <a:t>8</a:t>
            </a:fld>
            <a:endParaRPr lang="en-US"/>
          </a:p>
        </p:txBody>
      </p:sp>
    </p:spTree>
    <p:extLst>
      <p:ext uri="{BB962C8B-B14F-4D97-AF65-F5344CB8AC3E}">
        <p14:creationId xmlns:p14="http://schemas.microsoft.com/office/powerpoint/2010/main" val="513437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handout</a:t>
            </a:r>
          </a:p>
        </p:txBody>
      </p:sp>
      <p:sp>
        <p:nvSpPr>
          <p:cNvPr id="4" name="Slide Number Placeholder 3"/>
          <p:cNvSpPr>
            <a:spLocks noGrp="1"/>
          </p:cNvSpPr>
          <p:nvPr>
            <p:ph type="sldNum" sz="quarter" idx="5"/>
          </p:nvPr>
        </p:nvSpPr>
        <p:spPr/>
        <p:txBody>
          <a:bodyPr/>
          <a:lstStyle/>
          <a:p>
            <a:fld id="{0E243EB9-51D6-4574-AB12-E584B9F36310}" type="slidenum">
              <a:rPr lang="en-US" smtClean="0"/>
              <a:t>9</a:t>
            </a:fld>
            <a:endParaRPr lang="en-US"/>
          </a:p>
        </p:txBody>
      </p:sp>
    </p:spTree>
    <p:extLst>
      <p:ext uri="{BB962C8B-B14F-4D97-AF65-F5344CB8AC3E}">
        <p14:creationId xmlns:p14="http://schemas.microsoft.com/office/powerpoint/2010/main" val="2552492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handout. On the left is a curriculum from a L-2 transcript. Green check indicates completion. Right side is the Public Adoption curriculum. You can see that the Attachment theme completed previously populated into the adoption curriculum indicating the parent has that one done. The Reunification theme did not pull over b/c that theme isn’t required </a:t>
            </a:r>
            <a:r>
              <a:rPr lang="en-US"/>
              <a:t>for adoption. </a:t>
            </a:r>
          </a:p>
        </p:txBody>
      </p:sp>
      <p:sp>
        <p:nvSpPr>
          <p:cNvPr id="4" name="Slide Number Placeholder 3"/>
          <p:cNvSpPr>
            <a:spLocks noGrp="1"/>
          </p:cNvSpPr>
          <p:nvPr>
            <p:ph type="sldNum" sz="quarter" idx="5"/>
          </p:nvPr>
        </p:nvSpPr>
        <p:spPr/>
        <p:txBody>
          <a:bodyPr/>
          <a:lstStyle/>
          <a:p>
            <a:fld id="{0E243EB9-51D6-4574-AB12-E584B9F36310}" type="slidenum">
              <a:rPr lang="en-US" smtClean="0"/>
              <a:t>10</a:t>
            </a:fld>
            <a:endParaRPr lang="en-US"/>
          </a:p>
        </p:txBody>
      </p:sp>
    </p:spTree>
    <p:extLst>
      <p:ext uri="{BB962C8B-B14F-4D97-AF65-F5344CB8AC3E}">
        <p14:creationId xmlns:p14="http://schemas.microsoft.com/office/powerpoint/2010/main" val="2744700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5/9/2025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5/9/2025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5/9/2025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5/9/2025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5/9/2025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5/9/2025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image" Target="../media/image16.jpeg"/><Relationship Id="rId7"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image" Target="../media/image2.svg"/><Relationship Id="rId5" Type="http://schemas.openxmlformats.org/officeDocument/2006/relationships/image" Target="../media/image1.png"/><Relationship Id="rId10" Type="http://schemas.openxmlformats.org/officeDocument/2006/relationships/image" Target="../media/image6.svg"/><Relationship Id="rId4" Type="http://schemas.openxmlformats.org/officeDocument/2006/relationships/image" Target="../media/image17.jpeg"/><Relationship Id="rId9" Type="http://schemas.openxmlformats.org/officeDocument/2006/relationships/image" Target="../media/image5.png"/></Relationships>
</file>

<file path=ppt/slides/_rels/slide2.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9.jpeg"/><Relationship Id="rId4" Type="http://schemas.openxmlformats.org/officeDocument/2006/relationships/image" Target="../media/image2.svg"/><Relationship Id="rId9" Type="http://schemas.openxmlformats.org/officeDocument/2006/relationships/image" Target="../media/image8.jpeg"/></Relationships>
</file>

<file path=ppt/slides/_rels/slide4.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10" Type="http://schemas.openxmlformats.org/officeDocument/2006/relationships/image" Target="../media/image11.jpeg"/><Relationship Id="rId4" Type="http://schemas.openxmlformats.org/officeDocument/2006/relationships/image" Target="../media/image2.svg"/><Relationship Id="rId9" Type="http://schemas.openxmlformats.org/officeDocument/2006/relationships/image" Target="../media/image10.jpeg"/></Relationships>
</file>

<file path=ppt/slides/_rels/slide6.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12.png"/></Relationships>
</file>

<file path=ppt/slides/_rels/slide7.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13.png"/></Relationships>
</file>

<file path=ppt/slides/_rels/slide8.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14.jpeg"/></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4.svg"/><Relationship Id="rId5" Type="http://schemas.openxmlformats.org/officeDocument/2006/relationships/image" Target="../media/image3.png"/><Relationship Id="rId4" Type="http://schemas.openxmlformats.org/officeDocument/2006/relationships/image" Target="../media/image2.svg"/><Relationship Id="rId9"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grpSp>
        <p:nvGrpSpPr>
          <p:cNvPr id="2" name="Group 2"/>
          <p:cNvGrpSpPr/>
          <p:nvPr/>
        </p:nvGrpSpPr>
        <p:grpSpPr>
          <a:xfrm>
            <a:off x="16082695" y="183391"/>
            <a:ext cx="3402053" cy="9502180"/>
            <a:chOff x="0" y="0"/>
            <a:chExt cx="4536071" cy="12669573"/>
          </a:xfrm>
        </p:grpSpPr>
        <p:sp>
          <p:nvSpPr>
            <p:cNvPr id="3" name="Freeform 3"/>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5" name="Freeform 5"/>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grpSp>
      <p:sp>
        <p:nvSpPr>
          <p:cNvPr id="6" name="Freeform 6"/>
          <p:cNvSpPr/>
          <p:nvPr/>
        </p:nvSpPr>
        <p:spPr>
          <a:xfrm>
            <a:off x="7392223" y="646881"/>
            <a:ext cx="2814557" cy="2814557"/>
          </a:xfrm>
          <a:custGeom>
            <a:avLst/>
            <a:gdLst/>
            <a:ahLst/>
            <a:cxnLst/>
            <a:rect l="l" t="t" r="r" b="b"/>
            <a:pathLst>
              <a:path w="2814557" h="2814557">
                <a:moveTo>
                  <a:pt x="0" y="0"/>
                </a:moveTo>
                <a:lnTo>
                  <a:pt x="2814557" y="0"/>
                </a:lnTo>
                <a:lnTo>
                  <a:pt x="2814557" y="2814557"/>
                </a:lnTo>
                <a:lnTo>
                  <a:pt x="0" y="2814557"/>
                </a:lnTo>
                <a:lnTo>
                  <a:pt x="0" y="0"/>
                </a:lnTo>
                <a:close/>
              </a:path>
            </a:pathLst>
          </a:custGeom>
          <a:blipFill>
            <a:blip r:embed="rId8"/>
            <a:stretch>
              <a:fillRect/>
            </a:stretch>
          </a:blipFill>
        </p:spPr>
        <p:txBody>
          <a:bodyPr/>
          <a:lstStyle/>
          <a:p>
            <a:endParaRPr lang="en-US"/>
          </a:p>
        </p:txBody>
      </p:sp>
      <p:sp>
        <p:nvSpPr>
          <p:cNvPr id="7" name="TextBox 7"/>
          <p:cNvSpPr txBox="1"/>
          <p:nvPr/>
        </p:nvSpPr>
        <p:spPr>
          <a:xfrm>
            <a:off x="1562529" y="3907568"/>
            <a:ext cx="13929506" cy="5136516"/>
          </a:xfrm>
          <a:prstGeom prst="rect">
            <a:avLst/>
          </a:prstGeom>
        </p:spPr>
        <p:txBody>
          <a:bodyPr lIns="0" tIns="0" rIns="0" bIns="0" rtlCol="0" anchor="t">
            <a:spAutoFit/>
          </a:bodyPr>
          <a:lstStyle/>
          <a:p>
            <a:pPr marL="0" lvl="0" indent="0" algn="ctr">
              <a:lnSpc>
                <a:spcPts val="10120"/>
              </a:lnSpc>
            </a:pPr>
            <a:r>
              <a:rPr lang="en-US" sz="9200" b="1">
                <a:solidFill>
                  <a:srgbClr val="F0EFEC"/>
                </a:solidFill>
                <a:latin typeface="Open Sans Bold"/>
                <a:ea typeface="Open Sans Bold"/>
                <a:cs typeface="Open Sans Bold"/>
                <a:sym typeface="Open Sans Bold"/>
              </a:rPr>
              <a:t>Nurturing Connections: A Training for Foster and Adoptive Parents Registration Process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sp>
        <p:nvSpPr>
          <p:cNvPr id="2" name="Freeform 2"/>
          <p:cNvSpPr/>
          <p:nvPr/>
        </p:nvSpPr>
        <p:spPr>
          <a:xfrm>
            <a:off x="957427" y="4022631"/>
            <a:ext cx="7321484" cy="4671542"/>
          </a:xfrm>
          <a:custGeom>
            <a:avLst/>
            <a:gdLst/>
            <a:ahLst/>
            <a:cxnLst/>
            <a:rect l="l" t="t" r="r" b="b"/>
            <a:pathLst>
              <a:path w="7321484" h="4671542">
                <a:moveTo>
                  <a:pt x="0" y="0"/>
                </a:moveTo>
                <a:lnTo>
                  <a:pt x="7321484" y="0"/>
                </a:lnTo>
                <a:lnTo>
                  <a:pt x="7321484" y="4671542"/>
                </a:lnTo>
                <a:lnTo>
                  <a:pt x="0" y="4671542"/>
                </a:lnTo>
                <a:lnTo>
                  <a:pt x="0" y="0"/>
                </a:lnTo>
                <a:close/>
              </a:path>
            </a:pathLst>
          </a:custGeom>
          <a:blipFill>
            <a:blip r:embed="rId3"/>
            <a:stretch>
              <a:fillRect l="-2950" r="-2950"/>
            </a:stretch>
          </a:blipFill>
        </p:spPr>
        <p:txBody>
          <a:bodyPr/>
          <a:lstStyle/>
          <a:p>
            <a:endParaRPr lang="en-US" dirty="0"/>
          </a:p>
        </p:txBody>
      </p:sp>
      <p:sp>
        <p:nvSpPr>
          <p:cNvPr id="3" name="Freeform 3"/>
          <p:cNvSpPr/>
          <p:nvPr/>
        </p:nvSpPr>
        <p:spPr>
          <a:xfrm>
            <a:off x="9060273" y="4022631"/>
            <a:ext cx="7693626" cy="4671542"/>
          </a:xfrm>
          <a:custGeom>
            <a:avLst/>
            <a:gdLst/>
            <a:ahLst/>
            <a:cxnLst/>
            <a:rect l="l" t="t" r="r" b="b"/>
            <a:pathLst>
              <a:path w="7693626" h="4671542">
                <a:moveTo>
                  <a:pt x="0" y="0"/>
                </a:moveTo>
                <a:lnTo>
                  <a:pt x="7693626" y="0"/>
                </a:lnTo>
                <a:lnTo>
                  <a:pt x="7693626" y="4671542"/>
                </a:lnTo>
                <a:lnTo>
                  <a:pt x="0" y="4671542"/>
                </a:lnTo>
                <a:lnTo>
                  <a:pt x="0" y="0"/>
                </a:lnTo>
                <a:close/>
              </a:path>
            </a:pathLst>
          </a:custGeom>
          <a:blipFill>
            <a:blip r:embed="rId4"/>
            <a:stretch>
              <a:fillRect/>
            </a:stretch>
          </a:blipFill>
        </p:spPr>
        <p:txBody>
          <a:bodyPr/>
          <a:lstStyle/>
          <a:p>
            <a:endParaRPr lang="en-US"/>
          </a:p>
        </p:txBody>
      </p:sp>
      <p:sp>
        <p:nvSpPr>
          <p:cNvPr id="4" name="TextBox 4"/>
          <p:cNvSpPr txBox="1"/>
          <p:nvPr/>
        </p:nvSpPr>
        <p:spPr>
          <a:xfrm>
            <a:off x="1534101" y="1108578"/>
            <a:ext cx="15219797" cy="2098677"/>
          </a:xfrm>
          <a:prstGeom prst="rect">
            <a:avLst/>
          </a:prstGeom>
        </p:spPr>
        <p:txBody>
          <a:bodyPr lIns="0" tIns="0" rIns="0" bIns="0" rtlCol="0" anchor="t">
            <a:spAutoFit/>
          </a:bodyPr>
          <a:lstStyle/>
          <a:p>
            <a:pPr algn="ctr">
              <a:lnSpc>
                <a:spcPts val="5599"/>
              </a:lnSpc>
            </a:pPr>
            <a:r>
              <a:rPr lang="en-US" sz="3999" b="1" dirty="0">
                <a:solidFill>
                  <a:srgbClr val="F0EFEC"/>
                </a:solidFill>
                <a:latin typeface="Glacial Indifference Bold"/>
                <a:ea typeface="Glacial Indifference Bold"/>
                <a:cs typeface="Glacial Indifference Bold"/>
                <a:sym typeface="Glacial Indifference Bold"/>
              </a:rPr>
              <a:t>For those moving to adoption training, all applicable trainings in registered or completed status will move over to the new curriculum, showing the updated progress. </a:t>
            </a:r>
          </a:p>
        </p:txBody>
      </p:sp>
      <p:grpSp>
        <p:nvGrpSpPr>
          <p:cNvPr id="5" name="Group 5"/>
          <p:cNvGrpSpPr/>
          <p:nvPr/>
        </p:nvGrpSpPr>
        <p:grpSpPr>
          <a:xfrm>
            <a:off x="16753899" y="392410"/>
            <a:ext cx="3402053" cy="9502180"/>
            <a:chOff x="0" y="0"/>
            <a:chExt cx="4536071" cy="12669573"/>
          </a:xfrm>
        </p:grpSpPr>
        <p:sp>
          <p:nvSpPr>
            <p:cNvPr id="6" name="Freeform 6"/>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7" name="Freeform 7"/>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sp>
          <p:nvSpPr>
            <p:cNvPr id="8" name="Freeform 8"/>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9">
                <a:extLst>
                  <a:ext uri="{96DAC541-7B7A-43D3-8B79-37D633B846F1}">
                    <asvg:svgBlip xmlns:asvg="http://schemas.microsoft.com/office/drawing/2016/SVG/main" r:embed="rId10"/>
                  </a:ext>
                </a:extLst>
              </a:blip>
              <a:stretch>
                <a:fillRect/>
              </a:stretch>
            </a:blipFill>
          </p:spPr>
          <p:txBody>
            <a:bodyPr/>
            <a:lstStyle/>
            <a:p>
              <a:endParaRPr lang="en-US"/>
            </a:p>
          </p:txBody>
        </p:sp>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grpSp>
        <p:nvGrpSpPr>
          <p:cNvPr id="2" name="Group 2"/>
          <p:cNvGrpSpPr/>
          <p:nvPr/>
        </p:nvGrpSpPr>
        <p:grpSpPr>
          <a:xfrm>
            <a:off x="16082695" y="183391"/>
            <a:ext cx="3402053" cy="9502180"/>
            <a:chOff x="0" y="0"/>
            <a:chExt cx="4536071" cy="12669573"/>
          </a:xfrm>
        </p:grpSpPr>
        <p:sp>
          <p:nvSpPr>
            <p:cNvPr id="3" name="Freeform 3"/>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2">
                <a:extLst>
                  <a:ext uri="{96DAC541-7B7A-43D3-8B79-37D633B846F1}">
                    <asvg:svgBlip xmlns:asvg="http://schemas.microsoft.com/office/drawing/2016/SVG/main" r:embed="rId3"/>
                  </a:ext>
                </a:extLst>
              </a:blip>
              <a:stretch>
                <a:fillRect/>
              </a:stretch>
            </a:blipFill>
          </p:spPr>
          <p:txBody>
            <a:bodyPr/>
            <a:lstStyle/>
            <a:p>
              <a:endParaRPr lang="en-US"/>
            </a:p>
          </p:txBody>
        </p:sp>
        <p:sp>
          <p:nvSpPr>
            <p:cNvPr id="4" name="Freeform 4"/>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4">
                <a:extLst>
                  <a:ext uri="{96DAC541-7B7A-43D3-8B79-37D633B846F1}">
                    <asvg:svgBlip xmlns:asvg="http://schemas.microsoft.com/office/drawing/2016/SVG/main" r:embed="rId5"/>
                  </a:ext>
                </a:extLst>
              </a:blip>
              <a:stretch>
                <a:fillRect/>
              </a:stretch>
            </a:blipFill>
          </p:spPr>
          <p:txBody>
            <a:bodyPr/>
            <a:lstStyle/>
            <a:p>
              <a:endParaRPr lang="en-US"/>
            </a:p>
          </p:txBody>
        </p:sp>
        <p:sp>
          <p:nvSpPr>
            <p:cNvPr id="5" name="Freeform 5"/>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6">
                <a:extLst>
                  <a:ext uri="{96DAC541-7B7A-43D3-8B79-37D633B846F1}">
                    <asvg:svgBlip xmlns:asvg="http://schemas.microsoft.com/office/drawing/2016/SVG/main" r:embed="rId7"/>
                  </a:ext>
                </a:extLst>
              </a:blip>
              <a:stretch>
                <a:fillRect/>
              </a:stretch>
            </a:blipFill>
          </p:spPr>
          <p:txBody>
            <a:bodyPr/>
            <a:lstStyle/>
            <a:p>
              <a:endParaRPr lang="en-US"/>
            </a:p>
          </p:txBody>
        </p:sp>
      </p:grpSp>
      <p:sp>
        <p:nvSpPr>
          <p:cNvPr id="6" name="TextBox 6"/>
          <p:cNvSpPr txBox="1"/>
          <p:nvPr/>
        </p:nvSpPr>
        <p:spPr>
          <a:xfrm>
            <a:off x="4456967" y="5592300"/>
            <a:ext cx="8774109" cy="1254440"/>
          </a:xfrm>
          <a:prstGeom prst="rect">
            <a:avLst/>
          </a:prstGeom>
        </p:spPr>
        <p:txBody>
          <a:bodyPr lIns="0" tIns="0" rIns="0" bIns="0" rtlCol="0" anchor="t">
            <a:spAutoFit/>
          </a:bodyPr>
          <a:lstStyle/>
          <a:p>
            <a:pPr algn="ctr">
              <a:lnSpc>
                <a:spcPts val="3307"/>
              </a:lnSpc>
            </a:pPr>
            <a:r>
              <a:rPr lang="en-US" sz="2362">
                <a:solidFill>
                  <a:srgbClr val="F0EFEC"/>
                </a:solidFill>
                <a:latin typeface="Glacial Indifference"/>
                <a:ea typeface="Glacial Indifference"/>
                <a:cs typeface="Glacial Indifference"/>
                <a:sym typeface="Glacial Indifference"/>
              </a:rPr>
              <a:t>Users will access their accounts and take the user profile as they have previously. This sets them up to see courses and curriculums correctly in PDS Online.</a:t>
            </a:r>
          </a:p>
        </p:txBody>
      </p:sp>
      <p:sp>
        <p:nvSpPr>
          <p:cNvPr id="7" name="TextBox 7"/>
          <p:cNvSpPr txBox="1"/>
          <p:nvPr/>
        </p:nvSpPr>
        <p:spPr>
          <a:xfrm>
            <a:off x="1168717" y="3225801"/>
            <a:ext cx="15350610" cy="1917699"/>
          </a:xfrm>
          <a:prstGeom prst="rect">
            <a:avLst/>
          </a:prstGeom>
        </p:spPr>
        <p:txBody>
          <a:bodyPr lIns="0" tIns="0" rIns="0" bIns="0" rtlCol="0" anchor="t">
            <a:spAutoFit/>
          </a:bodyPr>
          <a:lstStyle/>
          <a:p>
            <a:pPr algn="ctr">
              <a:lnSpc>
                <a:spcPts val="7700"/>
              </a:lnSpc>
            </a:pPr>
            <a:r>
              <a:rPr lang="en-US" sz="5500" b="1">
                <a:solidFill>
                  <a:srgbClr val="F0EFEC"/>
                </a:solidFill>
                <a:latin typeface="Glacial Indifference Bold"/>
                <a:ea typeface="Glacial Indifference Bold"/>
                <a:cs typeface="Glacial Indifference Bold"/>
                <a:sym typeface="Glacial Indifference Bold"/>
              </a:rPr>
              <a:t>Registration for Nurturing Connections training </a:t>
            </a:r>
          </a:p>
          <a:p>
            <a:pPr algn="ctr">
              <a:lnSpc>
                <a:spcPts val="7700"/>
              </a:lnSpc>
            </a:pPr>
            <a:r>
              <a:rPr lang="en-US" sz="5500" b="1">
                <a:solidFill>
                  <a:srgbClr val="F0EFEC"/>
                </a:solidFill>
                <a:latin typeface="Glacial Indifference Bold"/>
                <a:ea typeface="Glacial Indifference Bold"/>
                <a:cs typeface="Glacial Indifference Bold"/>
                <a:sym typeface="Glacial Indifference Bold"/>
              </a:rPr>
              <a:t>will be NEW and more intuitive!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grpSp>
        <p:nvGrpSpPr>
          <p:cNvPr id="2" name="Group 2"/>
          <p:cNvGrpSpPr/>
          <p:nvPr/>
        </p:nvGrpSpPr>
        <p:grpSpPr>
          <a:xfrm>
            <a:off x="16082695" y="183391"/>
            <a:ext cx="3402053" cy="9502180"/>
            <a:chOff x="0" y="0"/>
            <a:chExt cx="4536071" cy="12669573"/>
          </a:xfrm>
        </p:grpSpPr>
        <p:sp>
          <p:nvSpPr>
            <p:cNvPr id="3" name="Freeform 3"/>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sp>
        <p:nvSpPr>
          <p:cNvPr id="6" name="Freeform 6"/>
          <p:cNvSpPr/>
          <p:nvPr/>
        </p:nvSpPr>
        <p:spPr>
          <a:xfrm>
            <a:off x="513278" y="2088932"/>
            <a:ext cx="7283570" cy="3128858"/>
          </a:xfrm>
          <a:custGeom>
            <a:avLst/>
            <a:gdLst/>
            <a:ahLst/>
            <a:cxnLst/>
            <a:rect l="l" t="t" r="r" b="b"/>
            <a:pathLst>
              <a:path w="7283570" h="3128858">
                <a:moveTo>
                  <a:pt x="0" y="0"/>
                </a:moveTo>
                <a:lnTo>
                  <a:pt x="7283571" y="0"/>
                </a:lnTo>
                <a:lnTo>
                  <a:pt x="7283571" y="3128857"/>
                </a:lnTo>
                <a:lnTo>
                  <a:pt x="0" y="3128857"/>
                </a:lnTo>
                <a:lnTo>
                  <a:pt x="0" y="0"/>
                </a:lnTo>
                <a:close/>
              </a:path>
            </a:pathLst>
          </a:custGeom>
          <a:blipFill>
            <a:blip r:embed="rId9"/>
            <a:stretch>
              <a:fillRect/>
            </a:stretch>
          </a:blipFill>
        </p:spPr>
        <p:txBody>
          <a:bodyPr/>
          <a:lstStyle/>
          <a:p>
            <a:endParaRPr lang="en-US"/>
          </a:p>
        </p:txBody>
      </p:sp>
      <p:sp>
        <p:nvSpPr>
          <p:cNvPr id="7" name="Freeform 7"/>
          <p:cNvSpPr/>
          <p:nvPr/>
        </p:nvSpPr>
        <p:spPr>
          <a:xfrm>
            <a:off x="7662868" y="6236414"/>
            <a:ext cx="7589854" cy="3021886"/>
          </a:xfrm>
          <a:custGeom>
            <a:avLst/>
            <a:gdLst/>
            <a:ahLst/>
            <a:cxnLst/>
            <a:rect l="l" t="t" r="r" b="b"/>
            <a:pathLst>
              <a:path w="7589854" h="3021886">
                <a:moveTo>
                  <a:pt x="0" y="0"/>
                </a:moveTo>
                <a:lnTo>
                  <a:pt x="7589854" y="0"/>
                </a:lnTo>
                <a:lnTo>
                  <a:pt x="7589854" y="3021886"/>
                </a:lnTo>
                <a:lnTo>
                  <a:pt x="0" y="3021886"/>
                </a:lnTo>
                <a:lnTo>
                  <a:pt x="0" y="0"/>
                </a:lnTo>
                <a:close/>
              </a:path>
            </a:pathLst>
          </a:custGeom>
          <a:blipFill>
            <a:blip r:embed="rId10"/>
            <a:stretch>
              <a:fillRect/>
            </a:stretch>
          </a:blipFill>
        </p:spPr>
        <p:txBody>
          <a:bodyPr/>
          <a:lstStyle/>
          <a:p>
            <a:endParaRPr lang="en-US"/>
          </a:p>
        </p:txBody>
      </p:sp>
      <p:sp>
        <p:nvSpPr>
          <p:cNvPr id="8" name="TextBox 8"/>
          <p:cNvSpPr txBox="1"/>
          <p:nvPr/>
        </p:nvSpPr>
        <p:spPr>
          <a:xfrm>
            <a:off x="0" y="288925"/>
            <a:ext cx="17028984" cy="1393825"/>
          </a:xfrm>
          <a:prstGeom prst="rect">
            <a:avLst/>
          </a:prstGeom>
        </p:spPr>
        <p:txBody>
          <a:bodyPr lIns="0" tIns="0" rIns="0" bIns="0" rtlCol="0" anchor="t">
            <a:spAutoFit/>
          </a:bodyPr>
          <a:lstStyle/>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Step One: Users will go to PDS Online and search for Nurturing Connections, looking for the stack of books.</a:t>
            </a:r>
          </a:p>
        </p:txBody>
      </p:sp>
      <p:sp>
        <p:nvSpPr>
          <p:cNvPr id="9" name="TextBox 9"/>
          <p:cNvSpPr txBox="1"/>
          <p:nvPr/>
        </p:nvSpPr>
        <p:spPr>
          <a:xfrm>
            <a:off x="1028700" y="6454775"/>
            <a:ext cx="5615464" cy="2803525"/>
          </a:xfrm>
          <a:prstGeom prst="rect">
            <a:avLst/>
          </a:prstGeom>
        </p:spPr>
        <p:txBody>
          <a:bodyPr lIns="0" tIns="0" rIns="0" bIns="0" rtlCol="0" anchor="t">
            <a:spAutoFit/>
          </a:bodyPr>
          <a:lstStyle/>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Step Two: Users will </a:t>
            </a:r>
          </a:p>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select the </a:t>
            </a:r>
          </a:p>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appropriate curriculum </a:t>
            </a:r>
          </a:p>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for their license.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a:extLst>
            <a:ext uri="{FF2B5EF4-FFF2-40B4-BE49-F238E27FC236}">
              <a16:creationId xmlns:a16="http://schemas.microsoft.com/office/drawing/2014/main" id="{231F130B-9720-B9E8-3874-F0D076E5AC10}"/>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A35CE811-96CA-67FC-D20C-E2D9E0F5F244}"/>
              </a:ext>
            </a:extLst>
          </p:cNvPr>
          <p:cNvGrpSpPr/>
          <p:nvPr/>
        </p:nvGrpSpPr>
        <p:grpSpPr>
          <a:xfrm>
            <a:off x="16082695" y="183391"/>
            <a:ext cx="3402053" cy="9502180"/>
            <a:chOff x="0" y="0"/>
            <a:chExt cx="4536071" cy="12669573"/>
          </a:xfrm>
        </p:grpSpPr>
        <p:sp>
          <p:nvSpPr>
            <p:cNvPr id="3" name="Freeform 3">
              <a:extLst>
                <a:ext uri="{FF2B5EF4-FFF2-40B4-BE49-F238E27FC236}">
                  <a16:creationId xmlns:a16="http://schemas.microsoft.com/office/drawing/2014/main" id="{5F704D13-4912-0F98-D641-8DF40A38FE1B}"/>
                </a:ext>
              </a:extLst>
            </p:cNvPr>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D83F01E4-AECA-130B-0E6F-13FD1EE9FB3E}"/>
                </a:ext>
              </a:extLst>
            </p:cNvPr>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a:extLst>
                <a:ext uri="{FF2B5EF4-FFF2-40B4-BE49-F238E27FC236}">
                  <a16:creationId xmlns:a16="http://schemas.microsoft.com/office/drawing/2014/main" id="{FD3A0D84-F8D4-353C-47F1-8EA708C22215}"/>
                </a:ext>
              </a:extLst>
            </p:cNvPr>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sp>
        <p:nvSpPr>
          <p:cNvPr id="9" name="TextBox 9">
            <a:extLst>
              <a:ext uri="{FF2B5EF4-FFF2-40B4-BE49-F238E27FC236}">
                <a16:creationId xmlns:a16="http://schemas.microsoft.com/office/drawing/2014/main" id="{46B76F81-ED68-AD66-7B51-4B384F8AA4C3}"/>
              </a:ext>
            </a:extLst>
          </p:cNvPr>
          <p:cNvSpPr txBox="1"/>
          <p:nvPr/>
        </p:nvSpPr>
        <p:spPr>
          <a:xfrm>
            <a:off x="1028700" y="6454775"/>
            <a:ext cx="5615464" cy="666849"/>
          </a:xfrm>
          <a:prstGeom prst="rect">
            <a:avLst/>
          </a:prstGeom>
        </p:spPr>
        <p:txBody>
          <a:bodyPr lIns="0" tIns="0" rIns="0" bIns="0" rtlCol="0" anchor="t">
            <a:spAutoFit/>
          </a:bodyPr>
          <a:lstStyle/>
          <a:p>
            <a:pPr algn="ctr">
              <a:lnSpc>
                <a:spcPts val="5599"/>
              </a:lnSpc>
            </a:pPr>
            <a:r>
              <a:rPr lang="en-US" sz="3999" b="1" dirty="0">
                <a:solidFill>
                  <a:srgbClr val="F0EFEC"/>
                </a:solidFill>
                <a:latin typeface="Glacial Indifference Bold"/>
                <a:ea typeface="Glacial Indifference Bold"/>
                <a:cs typeface="Glacial Indifference Bold"/>
                <a:sym typeface="Glacial Indifference Bold"/>
              </a:rPr>
              <a:t> </a:t>
            </a:r>
          </a:p>
        </p:txBody>
      </p:sp>
      <p:sp>
        <p:nvSpPr>
          <p:cNvPr id="11" name="TextBox 10">
            <a:extLst>
              <a:ext uri="{FF2B5EF4-FFF2-40B4-BE49-F238E27FC236}">
                <a16:creationId xmlns:a16="http://schemas.microsoft.com/office/drawing/2014/main" id="{B24EEBAB-EBBB-C364-E0D1-A72126F7A1CE}"/>
              </a:ext>
            </a:extLst>
          </p:cNvPr>
          <p:cNvSpPr txBox="1"/>
          <p:nvPr/>
        </p:nvSpPr>
        <p:spPr>
          <a:xfrm>
            <a:off x="533400" y="3682641"/>
            <a:ext cx="16840200" cy="4401205"/>
          </a:xfrm>
          <a:prstGeom prst="rect">
            <a:avLst/>
          </a:prstGeom>
          <a:noFill/>
        </p:spPr>
        <p:txBody>
          <a:bodyPr wrap="square">
            <a:spAutoFit/>
          </a:bodyPr>
          <a:lstStyle/>
          <a:p>
            <a:pPr>
              <a:buNone/>
            </a:pPr>
            <a:r>
              <a:rPr lang="en-US" sz="4000" b="1" dirty="0">
                <a:solidFill>
                  <a:schemeClr val="bg1"/>
                </a:solidFill>
                <a:effectLst/>
              </a:rPr>
              <a:t>Nurturing Connections Foster Care Level 2 Non-Relative Initial Licensing</a:t>
            </a:r>
          </a:p>
          <a:p>
            <a:pPr>
              <a:buNone/>
            </a:pPr>
            <a:endParaRPr lang="en-US" sz="4000" b="1" dirty="0">
              <a:solidFill>
                <a:schemeClr val="bg1"/>
              </a:solidFill>
            </a:endParaRPr>
          </a:p>
          <a:p>
            <a:pPr>
              <a:buNone/>
            </a:pPr>
            <a:r>
              <a:rPr lang="en-US" sz="4000" b="1" dirty="0">
                <a:solidFill>
                  <a:schemeClr val="bg1"/>
                </a:solidFill>
                <a:effectLst/>
              </a:rPr>
              <a:t>Nurturing Connections Foster Care Level 3 Pre-Placement</a:t>
            </a:r>
          </a:p>
          <a:p>
            <a:pPr>
              <a:buNone/>
            </a:pPr>
            <a:endParaRPr lang="en-US" sz="4000" b="1" dirty="0">
              <a:solidFill>
                <a:schemeClr val="bg1"/>
              </a:solidFill>
            </a:endParaRPr>
          </a:p>
          <a:p>
            <a:pPr>
              <a:buNone/>
            </a:pPr>
            <a:r>
              <a:rPr lang="en-US" sz="4000" b="1" dirty="0">
                <a:solidFill>
                  <a:schemeClr val="bg1"/>
                </a:solidFill>
                <a:effectLst/>
              </a:rPr>
              <a:t>Nurturing Connections Foster Care Level 4 Pre-Placement</a:t>
            </a:r>
          </a:p>
          <a:p>
            <a:pPr>
              <a:buNone/>
            </a:pPr>
            <a:endParaRPr lang="en-US" sz="4000" b="1" dirty="0">
              <a:solidFill>
                <a:schemeClr val="bg1"/>
              </a:solidFill>
            </a:endParaRPr>
          </a:p>
          <a:p>
            <a:r>
              <a:rPr lang="en-US" sz="4000" b="1" dirty="0">
                <a:solidFill>
                  <a:schemeClr val="bg1"/>
                </a:solidFill>
                <a:effectLst/>
              </a:rPr>
              <a:t>Nurturing Connections Public Adoption</a:t>
            </a:r>
            <a:endParaRPr lang="en-US" sz="4000" b="1" dirty="0">
              <a:solidFill>
                <a:schemeClr val="bg1"/>
              </a:solidFill>
            </a:endParaRPr>
          </a:p>
        </p:txBody>
      </p:sp>
      <p:sp>
        <p:nvSpPr>
          <p:cNvPr id="12" name="Title 11">
            <a:extLst>
              <a:ext uri="{FF2B5EF4-FFF2-40B4-BE49-F238E27FC236}">
                <a16:creationId xmlns:a16="http://schemas.microsoft.com/office/drawing/2014/main" id="{AB836D8B-4910-C373-C31C-5B22F048EBD9}"/>
              </a:ext>
            </a:extLst>
          </p:cNvPr>
          <p:cNvSpPr>
            <a:spLocks noGrp="1"/>
          </p:cNvSpPr>
          <p:nvPr>
            <p:ph type="title"/>
          </p:nvPr>
        </p:nvSpPr>
        <p:spPr>
          <a:xfrm>
            <a:off x="457200" y="274638"/>
            <a:ext cx="16687800" cy="1143000"/>
          </a:xfrm>
        </p:spPr>
        <p:txBody>
          <a:bodyPr>
            <a:normAutofit fontScale="90000"/>
          </a:bodyPr>
          <a:lstStyle/>
          <a:p>
            <a:pPr>
              <a:lnSpc>
                <a:spcPts val="5599"/>
              </a:lnSpc>
            </a:pPr>
            <a:r>
              <a:rPr lang="en-US" sz="4400" b="1" dirty="0">
                <a:solidFill>
                  <a:srgbClr val="F0EFEC"/>
                </a:solidFill>
                <a:latin typeface="Glacial Indifference Bold"/>
                <a:ea typeface="Glacial Indifference Bold"/>
                <a:cs typeface="Glacial Indifference Bold"/>
                <a:sym typeface="Glacial Indifference Bold"/>
              </a:rPr>
              <a:t>Step Two: Users will select the appropriate curriculum </a:t>
            </a:r>
            <a:br>
              <a:rPr lang="en-US" sz="4400" b="1" dirty="0">
                <a:solidFill>
                  <a:srgbClr val="F0EFEC"/>
                </a:solidFill>
                <a:latin typeface="Glacial Indifference Bold"/>
                <a:ea typeface="Glacial Indifference Bold"/>
                <a:cs typeface="Glacial Indifference Bold"/>
                <a:sym typeface="Glacial Indifference Bold"/>
              </a:rPr>
            </a:br>
            <a:r>
              <a:rPr lang="en-US" sz="4400" b="1" dirty="0">
                <a:solidFill>
                  <a:srgbClr val="F0EFEC"/>
                </a:solidFill>
                <a:latin typeface="Glacial Indifference Bold"/>
                <a:ea typeface="Glacial Indifference Bold"/>
                <a:cs typeface="Glacial Indifference Bold"/>
                <a:sym typeface="Glacial Indifference Bold"/>
              </a:rPr>
              <a:t>for their license.</a:t>
            </a:r>
            <a:endParaRPr lang="en-US" dirty="0"/>
          </a:p>
        </p:txBody>
      </p:sp>
    </p:spTree>
    <p:extLst>
      <p:ext uri="{BB962C8B-B14F-4D97-AF65-F5344CB8AC3E}">
        <p14:creationId xmlns:p14="http://schemas.microsoft.com/office/powerpoint/2010/main" val="232383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grpSp>
        <p:nvGrpSpPr>
          <p:cNvPr id="2" name="Group 2"/>
          <p:cNvGrpSpPr/>
          <p:nvPr/>
        </p:nvGrpSpPr>
        <p:grpSpPr>
          <a:xfrm>
            <a:off x="16082695" y="183391"/>
            <a:ext cx="3402053" cy="9502180"/>
            <a:chOff x="0" y="0"/>
            <a:chExt cx="4536071" cy="12669573"/>
          </a:xfrm>
        </p:grpSpPr>
        <p:sp>
          <p:nvSpPr>
            <p:cNvPr id="3" name="Freeform 3"/>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sp>
        <p:nvSpPr>
          <p:cNvPr id="6" name="Freeform 6"/>
          <p:cNvSpPr/>
          <p:nvPr/>
        </p:nvSpPr>
        <p:spPr>
          <a:xfrm>
            <a:off x="1845724" y="2174896"/>
            <a:ext cx="13215525" cy="3060519"/>
          </a:xfrm>
          <a:custGeom>
            <a:avLst/>
            <a:gdLst/>
            <a:ahLst/>
            <a:cxnLst/>
            <a:rect l="l" t="t" r="r" b="b"/>
            <a:pathLst>
              <a:path w="13215525" h="3060519">
                <a:moveTo>
                  <a:pt x="0" y="0"/>
                </a:moveTo>
                <a:lnTo>
                  <a:pt x="13215525" y="0"/>
                </a:lnTo>
                <a:lnTo>
                  <a:pt x="13215525" y="3060519"/>
                </a:lnTo>
                <a:lnTo>
                  <a:pt x="0" y="3060519"/>
                </a:lnTo>
                <a:lnTo>
                  <a:pt x="0" y="0"/>
                </a:lnTo>
                <a:close/>
              </a:path>
            </a:pathLst>
          </a:custGeom>
          <a:blipFill>
            <a:blip r:embed="rId9"/>
            <a:stretch>
              <a:fillRect/>
            </a:stretch>
          </a:blipFill>
        </p:spPr>
        <p:txBody>
          <a:bodyPr/>
          <a:lstStyle/>
          <a:p>
            <a:endParaRPr lang="en-US"/>
          </a:p>
        </p:txBody>
      </p:sp>
      <p:sp>
        <p:nvSpPr>
          <p:cNvPr id="7" name="Freeform 7"/>
          <p:cNvSpPr/>
          <p:nvPr/>
        </p:nvSpPr>
        <p:spPr>
          <a:xfrm>
            <a:off x="9682799" y="6091439"/>
            <a:ext cx="5624173" cy="3868102"/>
          </a:xfrm>
          <a:custGeom>
            <a:avLst/>
            <a:gdLst/>
            <a:ahLst/>
            <a:cxnLst/>
            <a:rect l="l" t="t" r="r" b="b"/>
            <a:pathLst>
              <a:path w="5624173" h="3868102">
                <a:moveTo>
                  <a:pt x="0" y="0"/>
                </a:moveTo>
                <a:lnTo>
                  <a:pt x="5624173" y="0"/>
                </a:lnTo>
                <a:lnTo>
                  <a:pt x="5624173" y="3868102"/>
                </a:lnTo>
                <a:lnTo>
                  <a:pt x="0" y="3868102"/>
                </a:lnTo>
                <a:lnTo>
                  <a:pt x="0" y="0"/>
                </a:lnTo>
                <a:close/>
              </a:path>
            </a:pathLst>
          </a:custGeom>
          <a:blipFill>
            <a:blip r:embed="rId10"/>
            <a:stretch>
              <a:fillRect/>
            </a:stretch>
          </a:blipFill>
        </p:spPr>
        <p:txBody>
          <a:bodyPr/>
          <a:lstStyle/>
          <a:p>
            <a:endParaRPr lang="en-US"/>
          </a:p>
        </p:txBody>
      </p:sp>
      <p:sp>
        <p:nvSpPr>
          <p:cNvPr id="8" name="TextBox 8"/>
          <p:cNvSpPr txBox="1"/>
          <p:nvPr/>
        </p:nvSpPr>
        <p:spPr>
          <a:xfrm>
            <a:off x="3233713" y="288925"/>
            <a:ext cx="10561559" cy="1393825"/>
          </a:xfrm>
          <a:prstGeom prst="rect">
            <a:avLst/>
          </a:prstGeom>
        </p:spPr>
        <p:txBody>
          <a:bodyPr lIns="0" tIns="0" rIns="0" bIns="0" rtlCol="0" anchor="t">
            <a:spAutoFit/>
          </a:bodyPr>
          <a:lstStyle/>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Step Three:  User will request the curriculum </a:t>
            </a:r>
          </a:p>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and it will display on their transcript</a:t>
            </a:r>
          </a:p>
        </p:txBody>
      </p:sp>
      <p:sp>
        <p:nvSpPr>
          <p:cNvPr id="9" name="TextBox 9"/>
          <p:cNvSpPr txBox="1"/>
          <p:nvPr/>
        </p:nvSpPr>
        <p:spPr>
          <a:xfrm>
            <a:off x="1747940" y="6454775"/>
            <a:ext cx="7672864" cy="2098675"/>
          </a:xfrm>
          <a:prstGeom prst="rect">
            <a:avLst/>
          </a:prstGeom>
        </p:spPr>
        <p:txBody>
          <a:bodyPr lIns="0" tIns="0" rIns="0" bIns="0" rtlCol="0" anchor="t">
            <a:spAutoFit/>
          </a:bodyPr>
          <a:lstStyle/>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Step Four: User will click Open Curriculum to see a listing of trainings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a:extLst>
            <a:ext uri="{FF2B5EF4-FFF2-40B4-BE49-F238E27FC236}">
              <a16:creationId xmlns:a16="http://schemas.microsoft.com/office/drawing/2014/main" id="{49463BED-C2CE-C43A-FB39-8615F546AE86}"/>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AF8CEF1-C8AF-C284-166D-BBAB0CB68C16}"/>
              </a:ext>
            </a:extLst>
          </p:cNvPr>
          <p:cNvGrpSpPr/>
          <p:nvPr/>
        </p:nvGrpSpPr>
        <p:grpSpPr>
          <a:xfrm>
            <a:off x="16082695" y="183391"/>
            <a:ext cx="3402053" cy="9502180"/>
            <a:chOff x="0" y="0"/>
            <a:chExt cx="4536071" cy="12669573"/>
          </a:xfrm>
        </p:grpSpPr>
        <p:sp>
          <p:nvSpPr>
            <p:cNvPr id="3" name="Freeform 3">
              <a:extLst>
                <a:ext uri="{FF2B5EF4-FFF2-40B4-BE49-F238E27FC236}">
                  <a16:creationId xmlns:a16="http://schemas.microsoft.com/office/drawing/2014/main" id="{C7351285-BFBF-3701-6951-B1E4914319E8}"/>
                </a:ext>
              </a:extLst>
            </p:cNvPr>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C318726E-7F2B-9729-4B04-5C86F21CB769}"/>
                </a:ext>
              </a:extLst>
            </p:cNvPr>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a:extLst>
                <a:ext uri="{FF2B5EF4-FFF2-40B4-BE49-F238E27FC236}">
                  <a16:creationId xmlns:a16="http://schemas.microsoft.com/office/drawing/2014/main" id="{C762A939-27B4-AFCA-99D1-274A24284F49}"/>
                </a:ext>
              </a:extLst>
            </p:cNvPr>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pic>
        <p:nvPicPr>
          <p:cNvPr id="9" name="Picture 8">
            <a:extLst>
              <a:ext uri="{FF2B5EF4-FFF2-40B4-BE49-F238E27FC236}">
                <a16:creationId xmlns:a16="http://schemas.microsoft.com/office/drawing/2014/main" id="{4A24C46A-7641-AD8A-C8F9-D783A90465DE}"/>
              </a:ext>
            </a:extLst>
          </p:cNvPr>
          <p:cNvPicPr>
            <a:picLocks noChangeAspect="1"/>
          </p:cNvPicPr>
          <p:nvPr/>
        </p:nvPicPr>
        <p:blipFill>
          <a:blip r:embed="rId9"/>
          <a:stretch>
            <a:fillRect/>
          </a:stretch>
        </p:blipFill>
        <p:spPr>
          <a:xfrm>
            <a:off x="3581400" y="800101"/>
            <a:ext cx="10820400" cy="8885470"/>
          </a:xfrm>
          <a:prstGeom prst="rect">
            <a:avLst/>
          </a:prstGeom>
        </p:spPr>
      </p:pic>
    </p:spTree>
    <p:extLst>
      <p:ext uri="{BB962C8B-B14F-4D97-AF65-F5344CB8AC3E}">
        <p14:creationId xmlns:p14="http://schemas.microsoft.com/office/powerpoint/2010/main" val="33383116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a:extLst>
            <a:ext uri="{FF2B5EF4-FFF2-40B4-BE49-F238E27FC236}">
              <a16:creationId xmlns:a16="http://schemas.microsoft.com/office/drawing/2014/main" id="{AD837267-6748-E1EE-65D3-0E52A42D48C7}"/>
            </a:ext>
          </a:extLst>
        </p:cNvPr>
        <p:cNvGrpSpPr/>
        <p:nvPr/>
      </p:nvGrpSpPr>
      <p:grpSpPr>
        <a:xfrm>
          <a:off x="0" y="0"/>
          <a:ext cx="0" cy="0"/>
          <a:chOff x="0" y="0"/>
          <a:chExt cx="0" cy="0"/>
        </a:xfrm>
      </p:grpSpPr>
      <p:grpSp>
        <p:nvGrpSpPr>
          <p:cNvPr id="2" name="Group 2">
            <a:extLst>
              <a:ext uri="{FF2B5EF4-FFF2-40B4-BE49-F238E27FC236}">
                <a16:creationId xmlns:a16="http://schemas.microsoft.com/office/drawing/2014/main" id="{98B4EDD6-1B6A-9F7C-3068-76BD0604D77C}"/>
              </a:ext>
            </a:extLst>
          </p:cNvPr>
          <p:cNvGrpSpPr/>
          <p:nvPr/>
        </p:nvGrpSpPr>
        <p:grpSpPr>
          <a:xfrm>
            <a:off x="16082695" y="183391"/>
            <a:ext cx="3402053" cy="9502180"/>
            <a:chOff x="0" y="0"/>
            <a:chExt cx="4536071" cy="12669573"/>
          </a:xfrm>
        </p:grpSpPr>
        <p:sp>
          <p:nvSpPr>
            <p:cNvPr id="3" name="Freeform 3">
              <a:extLst>
                <a:ext uri="{FF2B5EF4-FFF2-40B4-BE49-F238E27FC236}">
                  <a16:creationId xmlns:a16="http://schemas.microsoft.com/office/drawing/2014/main" id="{087A8EBF-C03E-7369-CCEC-24E3F5A83D9F}"/>
                </a:ext>
              </a:extLst>
            </p:cNvPr>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a:extLst>
                <a:ext uri="{FF2B5EF4-FFF2-40B4-BE49-F238E27FC236}">
                  <a16:creationId xmlns:a16="http://schemas.microsoft.com/office/drawing/2014/main" id="{FCF47576-AE7B-2076-0F11-082F633286AE}"/>
                </a:ext>
              </a:extLst>
            </p:cNvPr>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a:extLst>
                <a:ext uri="{FF2B5EF4-FFF2-40B4-BE49-F238E27FC236}">
                  <a16:creationId xmlns:a16="http://schemas.microsoft.com/office/drawing/2014/main" id="{CBC02793-2270-E5A9-A0F5-E1690905553B}"/>
                </a:ext>
              </a:extLst>
            </p:cNvPr>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pic>
        <p:nvPicPr>
          <p:cNvPr id="7" name="Picture 6">
            <a:extLst>
              <a:ext uri="{FF2B5EF4-FFF2-40B4-BE49-F238E27FC236}">
                <a16:creationId xmlns:a16="http://schemas.microsoft.com/office/drawing/2014/main" id="{0BA1AC30-523F-014C-799E-5951CEF336E3}"/>
              </a:ext>
            </a:extLst>
          </p:cNvPr>
          <p:cNvPicPr>
            <a:picLocks noChangeAspect="1"/>
          </p:cNvPicPr>
          <p:nvPr/>
        </p:nvPicPr>
        <p:blipFill>
          <a:blip r:embed="rId9"/>
          <a:stretch>
            <a:fillRect/>
          </a:stretch>
        </p:blipFill>
        <p:spPr>
          <a:xfrm>
            <a:off x="3048000" y="876300"/>
            <a:ext cx="10972800" cy="8534400"/>
          </a:xfrm>
          <a:prstGeom prst="rect">
            <a:avLst/>
          </a:prstGeom>
        </p:spPr>
      </p:pic>
    </p:spTree>
    <p:extLst>
      <p:ext uri="{BB962C8B-B14F-4D97-AF65-F5344CB8AC3E}">
        <p14:creationId xmlns:p14="http://schemas.microsoft.com/office/powerpoint/2010/main" val="3088541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grpSp>
        <p:nvGrpSpPr>
          <p:cNvPr id="2" name="Group 2"/>
          <p:cNvGrpSpPr/>
          <p:nvPr/>
        </p:nvGrpSpPr>
        <p:grpSpPr>
          <a:xfrm>
            <a:off x="16082695" y="183391"/>
            <a:ext cx="3402053" cy="9502180"/>
            <a:chOff x="0" y="0"/>
            <a:chExt cx="4536071" cy="12669573"/>
          </a:xfrm>
        </p:grpSpPr>
        <p:sp>
          <p:nvSpPr>
            <p:cNvPr id="3" name="Freeform 3"/>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sp>
        <p:nvSpPr>
          <p:cNvPr id="6" name="Freeform 6"/>
          <p:cNvSpPr/>
          <p:nvPr/>
        </p:nvSpPr>
        <p:spPr>
          <a:xfrm>
            <a:off x="1487540" y="5492042"/>
            <a:ext cx="13321873" cy="2528620"/>
          </a:xfrm>
          <a:custGeom>
            <a:avLst/>
            <a:gdLst/>
            <a:ahLst/>
            <a:cxnLst/>
            <a:rect l="l" t="t" r="r" b="b"/>
            <a:pathLst>
              <a:path w="13321873" h="2528620">
                <a:moveTo>
                  <a:pt x="0" y="0"/>
                </a:moveTo>
                <a:lnTo>
                  <a:pt x="13321873" y="0"/>
                </a:lnTo>
                <a:lnTo>
                  <a:pt x="13321873" y="2528619"/>
                </a:lnTo>
                <a:lnTo>
                  <a:pt x="0" y="2528619"/>
                </a:lnTo>
                <a:lnTo>
                  <a:pt x="0" y="0"/>
                </a:lnTo>
                <a:close/>
              </a:path>
            </a:pathLst>
          </a:custGeom>
          <a:blipFill>
            <a:blip r:embed="rId9"/>
            <a:stretch>
              <a:fillRect/>
            </a:stretch>
          </a:blipFill>
        </p:spPr>
        <p:txBody>
          <a:bodyPr/>
          <a:lstStyle/>
          <a:p>
            <a:endParaRPr lang="en-US"/>
          </a:p>
        </p:txBody>
      </p:sp>
      <p:sp>
        <p:nvSpPr>
          <p:cNvPr id="7" name="TextBox 7"/>
          <p:cNvSpPr txBox="1"/>
          <p:nvPr/>
        </p:nvSpPr>
        <p:spPr>
          <a:xfrm>
            <a:off x="238146" y="1272712"/>
            <a:ext cx="15844548" cy="3215418"/>
          </a:xfrm>
          <a:prstGeom prst="rect">
            <a:avLst/>
          </a:prstGeom>
        </p:spPr>
        <p:txBody>
          <a:bodyPr lIns="0" tIns="0" rIns="0" bIns="0" rtlCol="0" anchor="t">
            <a:spAutoFit/>
          </a:bodyPr>
          <a:lstStyle/>
          <a:p>
            <a:pPr algn="ctr">
              <a:lnSpc>
                <a:spcPts val="5136"/>
              </a:lnSpc>
            </a:pPr>
            <a:r>
              <a:rPr lang="en-US" sz="3668" b="1">
                <a:solidFill>
                  <a:srgbClr val="F0EFEC"/>
                </a:solidFill>
                <a:latin typeface="Glacial Indifference Bold"/>
                <a:ea typeface="Glacial Indifference Bold"/>
                <a:cs typeface="Glacial Indifference Bold"/>
                <a:sym typeface="Glacial Indifference Bold"/>
              </a:rPr>
              <a:t>Step Five: User can register for all trainings directly from the transcript screen. </a:t>
            </a:r>
            <a:r>
              <a:rPr lang="en-US" sz="3668" b="1" dirty="0">
                <a:solidFill>
                  <a:srgbClr val="F0EFEC"/>
                </a:solidFill>
                <a:latin typeface="Glacial Indifference Bold"/>
                <a:ea typeface="Glacial Indifference Bold"/>
                <a:cs typeface="Glacial Indifference Bold"/>
                <a:sym typeface="Glacial Indifference Bold"/>
              </a:rPr>
              <a:t>Right Time/On Demand trainings can be accessed and completed directly in the curriculum. Users will have to completed these as individuals for them to count on transcripts (if a couple watches together).</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114267"/>
        </a:solidFill>
        <a:effectLst/>
      </p:bgPr>
    </p:bg>
    <p:spTree>
      <p:nvGrpSpPr>
        <p:cNvPr id="1" name=""/>
        <p:cNvGrpSpPr/>
        <p:nvPr/>
      </p:nvGrpSpPr>
      <p:grpSpPr>
        <a:xfrm>
          <a:off x="0" y="0"/>
          <a:ext cx="0" cy="0"/>
          <a:chOff x="0" y="0"/>
          <a:chExt cx="0" cy="0"/>
        </a:xfrm>
      </p:grpSpPr>
      <p:grpSp>
        <p:nvGrpSpPr>
          <p:cNvPr id="2" name="Group 2"/>
          <p:cNvGrpSpPr/>
          <p:nvPr/>
        </p:nvGrpSpPr>
        <p:grpSpPr>
          <a:xfrm>
            <a:off x="16586974" y="269355"/>
            <a:ext cx="3402053" cy="9502180"/>
            <a:chOff x="0" y="0"/>
            <a:chExt cx="4536071" cy="12669573"/>
          </a:xfrm>
        </p:grpSpPr>
        <p:sp>
          <p:nvSpPr>
            <p:cNvPr id="3" name="Freeform 3"/>
            <p:cNvSpPr/>
            <p:nvPr/>
          </p:nvSpPr>
          <p:spPr>
            <a:xfrm>
              <a:off x="0" y="0"/>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3">
                <a:extLst>
                  <a:ext uri="{96DAC541-7B7A-43D3-8B79-37D633B846F1}">
                    <asvg:svgBlip xmlns:asvg="http://schemas.microsoft.com/office/drawing/2016/SVG/main" r:embed="rId4"/>
                  </a:ext>
                </a:extLst>
              </a:blip>
              <a:stretch>
                <a:fillRect/>
              </a:stretch>
            </a:blipFill>
          </p:spPr>
          <p:txBody>
            <a:bodyPr/>
            <a:lstStyle/>
            <a:p>
              <a:endParaRPr lang="en-US"/>
            </a:p>
          </p:txBody>
        </p:sp>
        <p:sp>
          <p:nvSpPr>
            <p:cNvPr id="4" name="Freeform 4"/>
            <p:cNvSpPr/>
            <p:nvPr/>
          </p:nvSpPr>
          <p:spPr>
            <a:xfrm>
              <a:off x="0" y="4367691"/>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5">
                <a:extLst>
                  <a:ext uri="{96DAC541-7B7A-43D3-8B79-37D633B846F1}">
                    <asvg:svgBlip xmlns:asvg="http://schemas.microsoft.com/office/drawing/2016/SVG/main" r:embed="rId6"/>
                  </a:ext>
                </a:extLst>
              </a:blip>
              <a:stretch>
                <a:fillRect/>
              </a:stretch>
            </a:blipFill>
          </p:spPr>
          <p:txBody>
            <a:bodyPr/>
            <a:lstStyle/>
            <a:p>
              <a:endParaRPr lang="en-US"/>
            </a:p>
          </p:txBody>
        </p:sp>
        <p:sp>
          <p:nvSpPr>
            <p:cNvPr id="5" name="Freeform 5"/>
            <p:cNvSpPr/>
            <p:nvPr/>
          </p:nvSpPr>
          <p:spPr>
            <a:xfrm>
              <a:off x="0" y="8734532"/>
              <a:ext cx="4536071" cy="3935041"/>
            </a:xfrm>
            <a:custGeom>
              <a:avLst/>
              <a:gdLst/>
              <a:ahLst/>
              <a:cxnLst/>
              <a:rect l="l" t="t" r="r" b="b"/>
              <a:pathLst>
                <a:path w="4536071" h="3935041">
                  <a:moveTo>
                    <a:pt x="0" y="0"/>
                  </a:moveTo>
                  <a:lnTo>
                    <a:pt x="4536071" y="0"/>
                  </a:lnTo>
                  <a:lnTo>
                    <a:pt x="4536071" y="3935041"/>
                  </a:lnTo>
                  <a:lnTo>
                    <a:pt x="0" y="3935041"/>
                  </a:lnTo>
                  <a:lnTo>
                    <a:pt x="0" y="0"/>
                  </a:lnTo>
                  <a:close/>
                </a:path>
              </a:pathLst>
            </a:custGeom>
            <a:blipFill>
              <a:blip r:embed="rId7">
                <a:extLst>
                  <a:ext uri="{96DAC541-7B7A-43D3-8B79-37D633B846F1}">
                    <asvg:svgBlip xmlns:asvg="http://schemas.microsoft.com/office/drawing/2016/SVG/main" r:embed="rId8"/>
                  </a:ext>
                </a:extLst>
              </a:blip>
              <a:stretch>
                <a:fillRect/>
              </a:stretch>
            </a:blipFill>
          </p:spPr>
          <p:txBody>
            <a:bodyPr/>
            <a:lstStyle/>
            <a:p>
              <a:endParaRPr lang="en-US"/>
            </a:p>
          </p:txBody>
        </p:sp>
      </p:grpSp>
      <p:sp>
        <p:nvSpPr>
          <p:cNvPr id="6" name="Freeform 6"/>
          <p:cNvSpPr/>
          <p:nvPr/>
        </p:nvSpPr>
        <p:spPr>
          <a:xfrm>
            <a:off x="3822902" y="5498847"/>
            <a:ext cx="10561819" cy="4127400"/>
          </a:xfrm>
          <a:custGeom>
            <a:avLst/>
            <a:gdLst/>
            <a:ahLst/>
            <a:cxnLst/>
            <a:rect l="l" t="t" r="r" b="b"/>
            <a:pathLst>
              <a:path w="10561819" h="4127400">
                <a:moveTo>
                  <a:pt x="0" y="0"/>
                </a:moveTo>
                <a:lnTo>
                  <a:pt x="10561819" y="0"/>
                </a:lnTo>
                <a:lnTo>
                  <a:pt x="10561819" y="4127400"/>
                </a:lnTo>
                <a:lnTo>
                  <a:pt x="0" y="4127400"/>
                </a:lnTo>
                <a:lnTo>
                  <a:pt x="0" y="0"/>
                </a:lnTo>
                <a:close/>
              </a:path>
            </a:pathLst>
          </a:custGeom>
          <a:blipFill>
            <a:blip r:embed="rId9"/>
            <a:stretch>
              <a:fillRect/>
            </a:stretch>
          </a:blipFill>
        </p:spPr>
        <p:txBody>
          <a:bodyPr/>
          <a:lstStyle/>
          <a:p>
            <a:endParaRPr lang="en-US"/>
          </a:p>
        </p:txBody>
      </p:sp>
      <p:sp>
        <p:nvSpPr>
          <p:cNvPr id="7" name="TextBox 7"/>
          <p:cNvSpPr txBox="1"/>
          <p:nvPr/>
        </p:nvSpPr>
        <p:spPr>
          <a:xfrm>
            <a:off x="1132935" y="930273"/>
            <a:ext cx="15219797" cy="4213227"/>
          </a:xfrm>
          <a:prstGeom prst="rect">
            <a:avLst/>
          </a:prstGeom>
        </p:spPr>
        <p:txBody>
          <a:bodyPr lIns="0" tIns="0" rIns="0" bIns="0" rtlCol="0" anchor="t">
            <a:spAutoFit/>
          </a:bodyPr>
          <a:lstStyle/>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Once completed with all required trainings and the correct hours of optional trainings, the user will take an “exit evaluation” that will denote completion. </a:t>
            </a:r>
          </a:p>
          <a:p>
            <a:pPr algn="ctr">
              <a:lnSpc>
                <a:spcPts val="5599"/>
              </a:lnSpc>
            </a:pPr>
            <a:endParaRPr lang="en-US" sz="3999" b="1">
              <a:solidFill>
                <a:srgbClr val="F0EFEC"/>
              </a:solidFill>
              <a:latin typeface="Glacial Indifference Bold"/>
              <a:ea typeface="Glacial Indifference Bold"/>
              <a:cs typeface="Glacial Indifference Bold"/>
              <a:sym typeface="Glacial Indifference Bold"/>
            </a:endParaRPr>
          </a:p>
          <a:p>
            <a:pPr algn="ctr">
              <a:lnSpc>
                <a:spcPts val="5599"/>
              </a:lnSpc>
            </a:pPr>
            <a:r>
              <a:rPr lang="en-US" sz="3999" b="1">
                <a:solidFill>
                  <a:srgbClr val="F0EFEC"/>
                </a:solidFill>
                <a:latin typeface="Glacial Indifference Bold"/>
                <a:ea typeface="Glacial Indifference Bold"/>
                <a:cs typeface="Glacial Indifference Bold"/>
                <a:sym typeface="Glacial Indifference Bold"/>
              </a:rPr>
              <a:t>Both the user and the licensor will be able to see completions, and track progress via a progress bar: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59</TotalTime>
  <Words>563</Words>
  <Application>Microsoft Office PowerPoint</Application>
  <PresentationFormat>Custom</PresentationFormat>
  <Paragraphs>46</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Glacial Indifference Bold</vt:lpstr>
      <vt:lpstr>Aptos</vt:lpstr>
      <vt:lpstr>Glacial Indifference</vt:lpstr>
      <vt:lpstr>Open Sans Bold</vt:lpstr>
      <vt:lpstr>Arial</vt:lpstr>
      <vt:lpstr>Calibri</vt:lpstr>
      <vt:lpstr>Office Theme</vt:lpstr>
      <vt:lpstr>PowerPoint Presentation</vt:lpstr>
      <vt:lpstr>PowerPoint Presentation</vt:lpstr>
      <vt:lpstr>PowerPoint Presentation</vt:lpstr>
      <vt:lpstr>Step Two: Users will select the appropriate curriculum  for their license.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Nurturing Connections: A Training for Foster and Adoptive Parents</dc:title>
  <dc:creator>Patty Baker</dc:creator>
  <cp:lastModifiedBy>Chelsea Fyksen</cp:lastModifiedBy>
  <cp:revision>3</cp:revision>
  <dcterms:created xsi:type="dcterms:W3CDTF">2006-08-16T00:00:00Z</dcterms:created>
  <dcterms:modified xsi:type="dcterms:W3CDTF">2025-05-09T15:38:59Z</dcterms:modified>
  <dc:identifier>DAGleOJ9GV0</dc:identifier>
</cp:coreProperties>
</file>